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jpeg" ContentType="image/jpe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notesMaster" Target="notesMasters/notesMaster1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sldImg"/>
          </p:nvPr>
        </p:nvSpPr>
        <p:spPr>
          <a:xfrm>
            <a:off x="0" y="76428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move the slide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F4BCB8D7-1B3A-4549-9BFD-786DAB2D5DDD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D8AFF5F-6336-4351-986A-15035E93A70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5000F79-4546-46F2-AB9F-9133CF970B9D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2B8FE20-1389-473A-9679-93A852D49F5F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D47B179-FD92-4351-BA31-5E65B8FE73BE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F9CB8F2-8D2B-4C7C-AA9F-91FE74D62B60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077186D-CAE1-4280-9816-8B1346A3F3EF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11CD2D8-76D2-40B2-A067-37B8671278C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CCCB554-8F77-466B-8228-40B50437D373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d0a2c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jpe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7" name="Text 0"/>
          <p:cNvSpPr/>
          <p:nvPr/>
        </p:nvSpPr>
        <p:spPr>
          <a:xfrm>
            <a:off x="694080" y="1145160"/>
            <a:ext cx="7755480" cy="342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6701"/>
              </a:lnSpc>
              <a:tabLst>
                <a:tab algn="l" pos="0"/>
              </a:tabLst>
            </a:pPr>
            <a:r>
              <a:rPr b="0" lang="en-US" sz="5350" spc="-1" strike="noStrike">
                <a:solidFill>
                  <a:srgbClr val="f2f0f4"/>
                </a:solidFill>
                <a:latin typeface="Montserrat"/>
                <a:ea typeface="Montserrat"/>
              </a:rPr>
              <a:t>African Languages Project: Igbo &lt;&gt; Yoruba Translation System</a:t>
            </a:r>
            <a:endParaRPr b="0" lang="en-US" sz="53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Text 1"/>
          <p:cNvSpPr/>
          <p:nvPr/>
        </p:nvSpPr>
        <p:spPr>
          <a:xfrm>
            <a:off x="694080" y="4863240"/>
            <a:ext cx="7755480" cy="222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550" spc="-1" strike="noStrike">
                <a:solidFill>
                  <a:srgbClr val="dcd7e5"/>
                </a:solidFill>
                <a:latin typeface="Heebo Light"/>
                <a:ea typeface="Heebo Light"/>
              </a:rPr>
              <a:t>This project aims to bridge the communication gap between Igbo and Yoruba speakers by developing a robust, AI-powered translation system. This document outlines the project scope, team structure, technical architecture, community engagement strategy, and initial work breakdown structure. The system will leverage cutting-edge natural language processing (NLP) and machine learning (ML) techniques to provide accurate and contextually relevant translations, fostering greater understanding and collaboration between these two vibrant communities.</a:t>
            </a:r>
            <a:endParaRPr b="0" lang="en-US" sz="15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" name="" descr=""/>
          <p:cNvPicPr/>
          <p:nvPr/>
        </p:nvPicPr>
        <p:blipFill>
          <a:blip r:embed="rId2"/>
          <a:stretch/>
        </p:blipFill>
        <p:spPr>
          <a:xfrm rot="20851200">
            <a:off x="10719720" y="4687920"/>
            <a:ext cx="3492720" cy="2776680"/>
          </a:xfrm>
          <a:prstGeom prst="rect">
            <a:avLst/>
          </a:prstGeom>
          <a:ln w="0">
            <a:noFill/>
          </a:ln>
        </p:spPr>
      </p:pic>
      <p:pic>
        <p:nvPicPr>
          <p:cNvPr id="50" name="" descr=""/>
          <p:cNvPicPr/>
          <p:nvPr/>
        </p:nvPicPr>
        <p:blipFill>
          <a:blip r:embed="rId3"/>
          <a:stretch/>
        </p:blipFill>
        <p:spPr>
          <a:xfrm>
            <a:off x="9144000" y="4114800"/>
            <a:ext cx="2286000" cy="1600200"/>
          </a:xfrm>
          <a:prstGeom prst="rect">
            <a:avLst/>
          </a:prstGeom>
          <a:ln w="0">
            <a:noFill/>
          </a:ln>
        </p:spPr>
      </p:pic>
      <p:pic>
        <p:nvPicPr>
          <p:cNvPr id="51" name="" descr=""/>
          <p:cNvPicPr/>
          <p:nvPr/>
        </p:nvPicPr>
        <p:blipFill>
          <a:blip r:embed="rId4"/>
          <a:stretch/>
        </p:blipFill>
        <p:spPr>
          <a:xfrm>
            <a:off x="9144000" y="6629400"/>
            <a:ext cx="2856240" cy="1600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 0"/>
          <p:cNvSpPr/>
          <p:nvPr/>
        </p:nvSpPr>
        <p:spPr>
          <a:xfrm>
            <a:off x="864000" y="1215360"/>
            <a:ext cx="798228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6049"/>
              </a:lnSpc>
              <a:tabLst>
                <a:tab algn="l" pos="0"/>
              </a:tabLst>
            </a:pPr>
            <a:r>
              <a:rPr b="0" lang="en-US" sz="4850" spc="-1" strike="noStrike">
                <a:solidFill>
                  <a:srgbClr val="f2f0f4"/>
                </a:solidFill>
                <a:latin typeface="Montserrat"/>
                <a:ea typeface="Montserrat"/>
              </a:rPr>
              <a:t>Team Roles and Structure</a:t>
            </a:r>
            <a:endParaRPr b="0" lang="en-US" sz="4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1"/>
          <p:cNvSpPr/>
          <p:nvPr/>
        </p:nvSpPr>
        <p:spPr>
          <a:xfrm>
            <a:off x="864000" y="2603880"/>
            <a:ext cx="3504960" cy="38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f2f0f4"/>
                </a:solidFill>
                <a:latin typeface="Montserrat"/>
                <a:ea typeface="Montserrat"/>
              </a:rPr>
              <a:t>Leadership &amp; Research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Text 2"/>
          <p:cNvSpPr/>
          <p:nvPr/>
        </p:nvSpPr>
        <p:spPr>
          <a:xfrm>
            <a:off x="864000" y="3236760"/>
            <a:ext cx="3898440" cy="316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cd7e5"/>
                </a:solidFill>
                <a:latin typeface="Heebo Light"/>
                <a:ea typeface="Heebo Light"/>
              </a:rPr>
              <a:t>Josiah Umezurike leads the technical architecture, cybersecurity, infrastructure, and development. Udochi Okeke and Theresa Kennedy focus on full-stack development, research, and project management, with Theresa specializing in AI research.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Text 3"/>
          <p:cNvSpPr/>
          <p:nvPr/>
        </p:nvSpPr>
        <p:spPr>
          <a:xfrm>
            <a:off x="5372640" y="2603880"/>
            <a:ext cx="3085920" cy="38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f2f0f4"/>
                </a:solidFill>
                <a:latin typeface="Montserrat"/>
                <a:ea typeface="Montserrat"/>
              </a:rPr>
              <a:t>Development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Text 4"/>
          <p:cNvSpPr/>
          <p:nvPr/>
        </p:nvSpPr>
        <p:spPr>
          <a:xfrm>
            <a:off x="5372640" y="3236760"/>
            <a:ext cx="3898440" cy="355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cd7e5"/>
                </a:solidFill>
                <a:latin typeface="Heebo Light"/>
                <a:ea typeface="Heebo Light"/>
              </a:rPr>
              <a:t>Olamide Mosobalaje specializes in front-end development using JavaScript. Emmanuel Anaedobe contributes to framework analysis, while Utkarsh Jaiswal provides full-stack development expertise. Olusanya Joy focuses on Python programming, supporting the backend development.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Text 5"/>
          <p:cNvSpPr/>
          <p:nvPr/>
        </p:nvSpPr>
        <p:spPr>
          <a:xfrm>
            <a:off x="9881280" y="2603880"/>
            <a:ext cx="3248280" cy="38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f2f0f4"/>
                </a:solidFill>
                <a:latin typeface="Montserrat"/>
                <a:ea typeface="Montserrat"/>
              </a:rPr>
              <a:t>DevOps &amp; Linguistics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Text 6"/>
          <p:cNvSpPr/>
          <p:nvPr/>
        </p:nvSpPr>
        <p:spPr>
          <a:xfrm>
            <a:off x="9881280" y="3236760"/>
            <a:ext cx="3898440" cy="276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cd7e5"/>
                </a:solidFill>
                <a:latin typeface="Heebo Light"/>
                <a:ea typeface="Heebo Light"/>
              </a:rPr>
              <a:t>OluwaTobi Oluyole manages DevOps with Python expertise, ensuring smooth deployment and system maintenance. Bolade, our linguist, provides crucial language expertise, guiding the development and ensuring accurate translations.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 0"/>
          <p:cNvSpPr/>
          <p:nvPr/>
        </p:nvSpPr>
        <p:spPr>
          <a:xfrm>
            <a:off x="6215040" y="574200"/>
            <a:ext cx="7686000" cy="13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100"/>
              </a:lnSpc>
              <a:tabLst>
                <a:tab algn="l" pos="0"/>
              </a:tabLst>
            </a:pPr>
            <a:r>
              <a:rPr b="0" lang="en-US" sz="4050" spc="-1" strike="noStrike">
                <a:solidFill>
                  <a:srgbClr val="f2f0f4"/>
                </a:solidFill>
                <a:latin typeface="Montserrat"/>
                <a:ea typeface="Montserrat"/>
              </a:rPr>
              <a:t>Identified Language Components</a:t>
            </a:r>
            <a:endParaRPr b="0" lang="en-US" sz="4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Shape 1"/>
          <p:cNvSpPr/>
          <p:nvPr/>
        </p:nvSpPr>
        <p:spPr>
          <a:xfrm>
            <a:off x="6215040" y="2422080"/>
            <a:ext cx="468000" cy="468000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1" name="Text 2"/>
          <p:cNvSpPr/>
          <p:nvPr/>
        </p:nvSpPr>
        <p:spPr>
          <a:xfrm>
            <a:off x="6393240" y="2500200"/>
            <a:ext cx="112320" cy="31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49"/>
              </a:lnSpc>
              <a:tabLst>
                <a:tab algn="l" pos="0"/>
              </a:tabLst>
            </a:pPr>
            <a:r>
              <a:rPr b="0" lang="en-US" sz="2450" spc="-1" strike="noStrike">
                <a:solidFill>
                  <a:srgbClr val="dcd7e5"/>
                </a:solidFill>
                <a:latin typeface="Montserrat"/>
                <a:ea typeface="Montserrat"/>
              </a:rPr>
              <a:t>1</a:t>
            </a:r>
            <a:endParaRPr b="0" lang="en-US" sz="2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Text 3"/>
          <p:cNvSpPr/>
          <p:nvPr/>
        </p:nvSpPr>
        <p:spPr>
          <a:xfrm>
            <a:off x="6891840" y="2422080"/>
            <a:ext cx="2602440" cy="32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dcd7e5"/>
                </a:solidFill>
                <a:latin typeface="Montserrat"/>
                <a:ea typeface="Montserrat"/>
              </a:rPr>
              <a:t>Core Vocabulary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Text 4"/>
          <p:cNvSpPr/>
          <p:nvPr/>
        </p:nvSpPr>
        <p:spPr>
          <a:xfrm>
            <a:off x="6891840" y="2872080"/>
            <a:ext cx="7009560" cy="99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We will identify and map the core vocabulary shared between Igbo and Yoruba, including common words, phrases, and grammatical structures. This foundation will serve as the basis for accurate translations.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Shape 5"/>
          <p:cNvSpPr/>
          <p:nvPr/>
        </p:nvSpPr>
        <p:spPr>
          <a:xfrm>
            <a:off x="6215040" y="4313880"/>
            <a:ext cx="468000" cy="468000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5" name="Text 6"/>
          <p:cNvSpPr/>
          <p:nvPr/>
        </p:nvSpPr>
        <p:spPr>
          <a:xfrm>
            <a:off x="6360840" y="4392000"/>
            <a:ext cx="177120" cy="31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49"/>
              </a:lnSpc>
              <a:tabLst>
                <a:tab algn="l" pos="0"/>
              </a:tabLst>
            </a:pPr>
            <a:r>
              <a:rPr b="0" lang="en-US" sz="2450" spc="-1" strike="noStrike">
                <a:solidFill>
                  <a:srgbClr val="dcd7e5"/>
                </a:solidFill>
                <a:latin typeface="Montserrat"/>
                <a:ea typeface="Montserrat"/>
              </a:rPr>
              <a:t>2</a:t>
            </a:r>
            <a:endParaRPr b="0" lang="en-US" sz="2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Text 7"/>
          <p:cNvSpPr/>
          <p:nvPr/>
        </p:nvSpPr>
        <p:spPr>
          <a:xfrm>
            <a:off x="6891840" y="4313880"/>
            <a:ext cx="3123720" cy="32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dcd7e5"/>
                </a:solidFill>
                <a:latin typeface="Montserrat"/>
                <a:ea typeface="Montserrat"/>
              </a:rPr>
              <a:t>Grammatical Structures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Text 8"/>
          <p:cNvSpPr/>
          <p:nvPr/>
        </p:nvSpPr>
        <p:spPr>
          <a:xfrm>
            <a:off x="6891840" y="4763880"/>
            <a:ext cx="7009560" cy="99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Analyzing and comparing the grammatical structures of Igbo and Yoruba is crucial. Understanding the nuances of sentence construction, verb conjugation, and noun declension will improve translation accuracy.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Shape 9"/>
          <p:cNvSpPr/>
          <p:nvPr/>
        </p:nvSpPr>
        <p:spPr>
          <a:xfrm>
            <a:off x="6215040" y="6205680"/>
            <a:ext cx="468000" cy="468000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Text 10"/>
          <p:cNvSpPr/>
          <p:nvPr/>
        </p:nvSpPr>
        <p:spPr>
          <a:xfrm>
            <a:off x="6361560" y="6283800"/>
            <a:ext cx="175680" cy="31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49"/>
              </a:lnSpc>
              <a:tabLst>
                <a:tab algn="l" pos="0"/>
              </a:tabLst>
            </a:pPr>
            <a:r>
              <a:rPr b="0" lang="en-US" sz="2450" spc="-1" strike="noStrike">
                <a:solidFill>
                  <a:srgbClr val="dcd7e5"/>
                </a:solidFill>
                <a:latin typeface="Montserrat"/>
                <a:ea typeface="Montserrat"/>
              </a:rPr>
              <a:t>3</a:t>
            </a:r>
            <a:endParaRPr b="0" lang="en-US" sz="2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Text 11"/>
          <p:cNvSpPr/>
          <p:nvPr/>
        </p:nvSpPr>
        <p:spPr>
          <a:xfrm>
            <a:off x="6891840" y="6205680"/>
            <a:ext cx="2602440" cy="32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dcd7e5"/>
                </a:solidFill>
                <a:latin typeface="Montserrat"/>
                <a:ea typeface="Montserrat"/>
              </a:rPr>
              <a:t>Cultural Nuances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Text 12"/>
          <p:cNvSpPr/>
          <p:nvPr/>
        </p:nvSpPr>
        <p:spPr>
          <a:xfrm>
            <a:off x="6891840" y="6656040"/>
            <a:ext cx="7009560" cy="99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We will also identify cultural nuances reflected in language use, ensuring the translation system captures the intended meaning accurately and avoids misinterpretations.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>
            <a:off x="97200" y="2286000"/>
            <a:ext cx="5846400" cy="3657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74" name="Text 0"/>
          <p:cNvSpPr/>
          <p:nvPr/>
        </p:nvSpPr>
        <p:spPr>
          <a:xfrm>
            <a:off x="674640" y="683640"/>
            <a:ext cx="622260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700"/>
              </a:lnSpc>
              <a:tabLst>
                <a:tab algn="l" pos="0"/>
              </a:tabLst>
            </a:pPr>
            <a:r>
              <a:rPr b="0" lang="en-US" sz="3750" spc="-1" strike="noStrike">
                <a:solidFill>
                  <a:srgbClr val="f2f0f4"/>
                </a:solidFill>
                <a:latin typeface="Montserrat"/>
                <a:ea typeface="Montserrat"/>
              </a:rPr>
              <a:t>Community Engagement</a:t>
            </a:r>
            <a:endParaRPr b="0" lang="en-US" sz="3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5" name="Image 1" descr="preencoded.png"/>
          <p:cNvPicPr/>
          <p:nvPr/>
        </p:nvPicPr>
        <p:blipFill>
          <a:blip r:embed="rId2"/>
          <a:stretch/>
        </p:blipFill>
        <p:spPr>
          <a:xfrm>
            <a:off x="674640" y="1575000"/>
            <a:ext cx="481320" cy="481320"/>
          </a:xfrm>
          <a:prstGeom prst="rect">
            <a:avLst/>
          </a:prstGeom>
          <a:ln w="0">
            <a:noFill/>
          </a:ln>
        </p:spPr>
      </p:pic>
      <p:sp>
        <p:nvSpPr>
          <p:cNvPr id="76" name="Text 1"/>
          <p:cNvSpPr/>
          <p:nvPr/>
        </p:nvSpPr>
        <p:spPr>
          <a:xfrm>
            <a:off x="674640" y="2249280"/>
            <a:ext cx="274536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dcd7e5"/>
                </a:solidFill>
                <a:latin typeface="Montserrat"/>
                <a:ea typeface="Montserrat"/>
              </a:rPr>
              <a:t>Awareness Campaigns</a:t>
            </a:r>
            <a:endParaRPr b="0" lang="en-US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 2"/>
          <p:cNvSpPr/>
          <p:nvPr/>
        </p:nvSpPr>
        <p:spPr>
          <a:xfrm>
            <a:off x="674640" y="2665800"/>
            <a:ext cx="7794720" cy="61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dcd7e5"/>
                </a:solidFill>
                <a:latin typeface="Heebo Light"/>
                <a:ea typeface="Heebo Light"/>
              </a:rPr>
              <a:t>We will conduct awareness campaigns to inform communities about the project and its benefits.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8" name="Image 2" descr="preencoded.png"/>
          <p:cNvPicPr/>
          <p:nvPr/>
        </p:nvPicPr>
        <p:blipFill>
          <a:blip r:embed="rId3"/>
          <a:stretch/>
        </p:blipFill>
        <p:spPr>
          <a:xfrm>
            <a:off x="674640" y="3860640"/>
            <a:ext cx="481320" cy="481320"/>
          </a:xfrm>
          <a:prstGeom prst="rect">
            <a:avLst/>
          </a:prstGeom>
          <a:ln w="0">
            <a:noFill/>
          </a:ln>
        </p:spPr>
      </p:pic>
      <p:sp>
        <p:nvSpPr>
          <p:cNvPr id="79" name="Text 3"/>
          <p:cNvSpPr/>
          <p:nvPr/>
        </p:nvSpPr>
        <p:spPr>
          <a:xfrm>
            <a:off x="674640" y="4534920"/>
            <a:ext cx="286128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dcd7e5"/>
                </a:solidFill>
                <a:latin typeface="Montserrat"/>
                <a:ea typeface="Montserrat"/>
              </a:rPr>
              <a:t>Educational Workshops</a:t>
            </a:r>
            <a:endParaRPr b="0" lang="en-US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 4"/>
          <p:cNvSpPr/>
          <p:nvPr/>
        </p:nvSpPr>
        <p:spPr>
          <a:xfrm>
            <a:off x="674640" y="4951800"/>
            <a:ext cx="7794720" cy="30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dcd7e5"/>
                </a:solidFill>
                <a:latin typeface="Heebo Light"/>
                <a:ea typeface="Heebo Light"/>
              </a:rPr>
              <a:t>Workshops will be held to educate users on how to use the translation system effectively.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1" name="Image 3" descr="preencoded.png"/>
          <p:cNvPicPr/>
          <p:nvPr/>
        </p:nvPicPr>
        <p:blipFill>
          <a:blip r:embed="rId4"/>
          <a:stretch/>
        </p:blipFill>
        <p:spPr>
          <a:xfrm>
            <a:off x="674640" y="5838120"/>
            <a:ext cx="481320" cy="481320"/>
          </a:xfrm>
          <a:prstGeom prst="rect">
            <a:avLst/>
          </a:prstGeom>
          <a:ln w="0">
            <a:noFill/>
          </a:ln>
        </p:spPr>
      </p:pic>
      <p:sp>
        <p:nvSpPr>
          <p:cNvPr id="82" name="Text 5"/>
          <p:cNvSpPr/>
          <p:nvPr/>
        </p:nvSpPr>
        <p:spPr>
          <a:xfrm>
            <a:off x="674640" y="6512400"/>
            <a:ext cx="245556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dcd7e5"/>
                </a:solidFill>
                <a:latin typeface="Montserrat"/>
                <a:ea typeface="Montserrat"/>
              </a:rPr>
              <a:t>Feedback Collection</a:t>
            </a:r>
            <a:endParaRPr b="0" lang="en-US" sz="18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 6"/>
          <p:cNvSpPr/>
          <p:nvPr/>
        </p:nvSpPr>
        <p:spPr>
          <a:xfrm>
            <a:off x="674640" y="6928920"/>
            <a:ext cx="7794720" cy="61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rgbClr val="dcd7e5"/>
                </a:solidFill>
                <a:latin typeface="Heebo Light"/>
                <a:ea typeface="Heebo Light"/>
              </a:rPr>
              <a:t>We will actively solicit feedback from the community to improve the system and ensure it meets their needs.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5"/>
          <a:stretch/>
        </p:blipFill>
        <p:spPr>
          <a:xfrm>
            <a:off x="9144000" y="0"/>
            <a:ext cx="5486400" cy="8229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 0"/>
          <p:cNvSpPr/>
          <p:nvPr/>
        </p:nvSpPr>
        <p:spPr>
          <a:xfrm>
            <a:off x="6330240" y="664560"/>
            <a:ext cx="6132600" cy="75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899"/>
              </a:lnSpc>
              <a:tabLst>
                <a:tab algn="l" pos="0"/>
              </a:tabLst>
            </a:pPr>
            <a:r>
              <a:rPr b="0" lang="en-US" sz="4700" spc="-1" strike="noStrike">
                <a:solidFill>
                  <a:srgbClr val="f2f0f4"/>
                </a:solidFill>
                <a:latin typeface="Montserrat"/>
                <a:ea typeface="Montserrat"/>
              </a:rPr>
              <a:t>System Architecture</a:t>
            </a:r>
            <a:endParaRPr b="0" lang="en-US" sz="4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" name="Image 1" descr="preencoded.png"/>
          <p:cNvPicPr/>
          <p:nvPr/>
        </p:nvPicPr>
        <p:blipFill>
          <a:blip r:embed="rId1"/>
          <a:stretch/>
        </p:blipFill>
        <p:spPr>
          <a:xfrm>
            <a:off x="6330240" y="1779480"/>
            <a:ext cx="1204920" cy="1928160"/>
          </a:xfrm>
          <a:prstGeom prst="rect">
            <a:avLst/>
          </a:prstGeom>
          <a:ln w="0">
            <a:noFill/>
          </a:ln>
        </p:spPr>
      </p:pic>
      <p:sp>
        <p:nvSpPr>
          <p:cNvPr id="87" name="Text 1"/>
          <p:cNvSpPr/>
          <p:nvPr/>
        </p:nvSpPr>
        <p:spPr>
          <a:xfrm>
            <a:off x="7896960" y="2020320"/>
            <a:ext cx="3013200" cy="3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51"/>
              </a:lnSpc>
              <a:tabLst>
                <a:tab algn="l" pos="0"/>
              </a:tabLst>
            </a:pPr>
            <a:r>
              <a:rPr b="0" lang="en-US" sz="2350" spc="-1" strike="noStrike">
                <a:solidFill>
                  <a:srgbClr val="dcd7e5"/>
                </a:solidFill>
                <a:latin typeface="Montserrat"/>
                <a:ea typeface="Montserrat"/>
              </a:rPr>
              <a:t>Data Ingestion</a:t>
            </a:r>
            <a:endParaRPr b="0" lang="en-US" sz="23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 2"/>
          <p:cNvSpPr/>
          <p:nvPr/>
        </p:nvSpPr>
        <p:spPr>
          <a:xfrm>
            <a:off x="7896960" y="2541600"/>
            <a:ext cx="588924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dcd7e5"/>
                </a:solidFill>
                <a:latin typeface="Heebo Light"/>
                <a:ea typeface="Heebo Light"/>
              </a:rPr>
              <a:t>Large datasets of Igbo and Yoruba text and audio will be collected and preprocessed.</a:t>
            </a:r>
            <a:endParaRPr b="0" lang="en-US" sz="18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Image 2" descr="preencoded.png"/>
          <p:cNvPicPr/>
          <p:nvPr/>
        </p:nvPicPr>
        <p:blipFill>
          <a:blip r:embed="rId2"/>
          <a:stretch/>
        </p:blipFill>
        <p:spPr>
          <a:xfrm>
            <a:off x="6330240" y="3708000"/>
            <a:ext cx="1204920" cy="1928160"/>
          </a:xfrm>
          <a:prstGeom prst="rect">
            <a:avLst/>
          </a:prstGeom>
          <a:ln w="0">
            <a:noFill/>
          </a:ln>
        </p:spPr>
      </p:pic>
      <p:sp>
        <p:nvSpPr>
          <p:cNvPr id="90" name="Text 3"/>
          <p:cNvSpPr/>
          <p:nvPr/>
        </p:nvSpPr>
        <p:spPr>
          <a:xfrm>
            <a:off x="7896960" y="3948840"/>
            <a:ext cx="3013200" cy="3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51"/>
              </a:lnSpc>
              <a:tabLst>
                <a:tab algn="l" pos="0"/>
              </a:tabLst>
            </a:pPr>
            <a:r>
              <a:rPr b="0" lang="en-US" sz="2350" spc="-1" strike="noStrike">
                <a:solidFill>
                  <a:srgbClr val="dcd7e5"/>
                </a:solidFill>
                <a:latin typeface="Montserrat"/>
                <a:ea typeface="Montserrat"/>
              </a:rPr>
              <a:t>Model Training</a:t>
            </a:r>
            <a:endParaRPr b="0" lang="en-US" sz="23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4"/>
          <p:cNvSpPr/>
          <p:nvPr/>
        </p:nvSpPr>
        <p:spPr>
          <a:xfrm>
            <a:off x="7896960" y="4470120"/>
            <a:ext cx="588924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dcd7e5"/>
                </a:solidFill>
                <a:latin typeface="Heebo Light"/>
                <a:ea typeface="Heebo Light"/>
              </a:rPr>
              <a:t>We will train a neural machine translation model using the collected data.</a:t>
            </a:r>
            <a:endParaRPr b="0" lang="en-US" sz="18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Image 3" descr="preencoded.png"/>
          <p:cNvPicPr/>
          <p:nvPr/>
        </p:nvPicPr>
        <p:blipFill>
          <a:blip r:embed="rId3"/>
          <a:stretch/>
        </p:blipFill>
        <p:spPr>
          <a:xfrm>
            <a:off x="6330240" y="5636520"/>
            <a:ext cx="1204920" cy="1928160"/>
          </a:xfrm>
          <a:prstGeom prst="rect">
            <a:avLst/>
          </a:prstGeom>
          <a:ln w="0">
            <a:noFill/>
          </a:ln>
        </p:spPr>
      </p:pic>
      <p:sp>
        <p:nvSpPr>
          <p:cNvPr id="93" name="Text 5"/>
          <p:cNvSpPr/>
          <p:nvPr/>
        </p:nvSpPr>
        <p:spPr>
          <a:xfrm>
            <a:off x="7896960" y="5877360"/>
            <a:ext cx="3013200" cy="3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51"/>
              </a:lnSpc>
              <a:tabLst>
                <a:tab algn="l" pos="0"/>
              </a:tabLst>
            </a:pPr>
            <a:r>
              <a:rPr b="0" lang="en-US" sz="2350" spc="-1" strike="noStrike">
                <a:solidFill>
                  <a:srgbClr val="dcd7e5"/>
                </a:solidFill>
                <a:latin typeface="Montserrat"/>
                <a:ea typeface="Montserrat"/>
              </a:rPr>
              <a:t>API Development</a:t>
            </a:r>
            <a:endParaRPr b="0" lang="en-US" sz="23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6"/>
          <p:cNvSpPr/>
          <p:nvPr/>
        </p:nvSpPr>
        <p:spPr>
          <a:xfrm>
            <a:off x="7896960" y="6398640"/>
            <a:ext cx="588924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1850" spc="-1" strike="noStrike">
                <a:solidFill>
                  <a:srgbClr val="dcd7e5"/>
                </a:solidFill>
                <a:latin typeface="Heebo Light"/>
                <a:ea typeface="Heebo Light"/>
              </a:rPr>
              <a:t>An API will be developed to allow client access to the translation model.</a:t>
            </a:r>
            <a:endParaRPr b="0" lang="en-US" sz="18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4"/>
          <a:stretch/>
        </p:blipFill>
        <p:spPr>
          <a:xfrm rot="562800">
            <a:off x="-332280" y="982800"/>
            <a:ext cx="4183920" cy="6540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672280"/>
          </a:xfrm>
          <a:prstGeom prst="rect">
            <a:avLst/>
          </a:prstGeom>
          <a:ln w="0">
            <a:noFill/>
          </a:ln>
        </p:spPr>
      </p:pic>
      <p:sp>
        <p:nvSpPr>
          <p:cNvPr id="97" name="Text 0"/>
          <p:cNvSpPr/>
          <p:nvPr/>
        </p:nvSpPr>
        <p:spPr>
          <a:xfrm>
            <a:off x="748440" y="3260520"/>
            <a:ext cx="6495480" cy="66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250"/>
              </a:lnSpc>
              <a:tabLst>
                <a:tab algn="l" pos="0"/>
              </a:tabLst>
            </a:pPr>
            <a:r>
              <a:rPr b="0" lang="en-US" sz="4200" spc="-1" strike="noStrike">
                <a:solidFill>
                  <a:srgbClr val="f2f0f4"/>
                </a:solidFill>
                <a:latin typeface="Montserrat"/>
                <a:ea typeface="Montserrat"/>
              </a:rPr>
              <a:t>Technical Requirements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Shape 1"/>
          <p:cNvSpPr/>
          <p:nvPr/>
        </p:nvSpPr>
        <p:spPr>
          <a:xfrm>
            <a:off x="748440" y="4249440"/>
            <a:ext cx="6459840" cy="1588680"/>
          </a:xfrm>
          <a:prstGeom prst="roundRect">
            <a:avLst>
              <a:gd name="adj" fmla="val 5651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Text 2"/>
          <p:cNvSpPr/>
          <p:nvPr/>
        </p:nvSpPr>
        <p:spPr>
          <a:xfrm>
            <a:off x="969480" y="4470840"/>
            <a:ext cx="267228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dcd7e5"/>
                </a:solidFill>
                <a:latin typeface="Montserrat"/>
                <a:ea typeface="Montserrat"/>
              </a:rPr>
              <a:t>Data Storage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Text 3"/>
          <p:cNvSpPr/>
          <p:nvPr/>
        </p:nvSpPr>
        <p:spPr>
          <a:xfrm>
            <a:off x="969480" y="4933080"/>
            <a:ext cx="6017040" cy="68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dcd7e5"/>
                </a:solidFill>
                <a:latin typeface="Heebo Light"/>
                <a:ea typeface="Heebo Light"/>
              </a:rPr>
              <a:t>Secure and scalable cloud storage solutions will be used to store the language data.</a:t>
            </a:r>
            <a:endParaRPr b="0" lang="en-US" sz="1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Shape 4"/>
          <p:cNvSpPr/>
          <p:nvPr/>
        </p:nvSpPr>
        <p:spPr>
          <a:xfrm>
            <a:off x="7422120" y="4249440"/>
            <a:ext cx="6459840" cy="1588680"/>
          </a:xfrm>
          <a:prstGeom prst="roundRect">
            <a:avLst>
              <a:gd name="adj" fmla="val 5651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Text 5"/>
          <p:cNvSpPr/>
          <p:nvPr/>
        </p:nvSpPr>
        <p:spPr>
          <a:xfrm>
            <a:off x="7643520" y="4470840"/>
            <a:ext cx="274284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dcd7e5"/>
                </a:solidFill>
                <a:latin typeface="Montserrat"/>
                <a:ea typeface="Montserrat"/>
              </a:rPr>
              <a:t>Model Development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 6"/>
          <p:cNvSpPr/>
          <p:nvPr/>
        </p:nvSpPr>
        <p:spPr>
          <a:xfrm>
            <a:off x="7643520" y="4933080"/>
            <a:ext cx="6017040" cy="68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dcd7e5"/>
                </a:solidFill>
                <a:latin typeface="Heebo Light"/>
                <a:ea typeface="Heebo Light"/>
              </a:rPr>
              <a:t>High-performance computing resources are required for model training and development.</a:t>
            </a:r>
            <a:endParaRPr b="0" lang="en-US" sz="1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Shape 7"/>
          <p:cNvSpPr/>
          <p:nvPr/>
        </p:nvSpPr>
        <p:spPr>
          <a:xfrm>
            <a:off x="748440" y="6052320"/>
            <a:ext cx="6459840" cy="1588680"/>
          </a:xfrm>
          <a:prstGeom prst="roundRect">
            <a:avLst>
              <a:gd name="adj" fmla="val 5651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5" name="Text 8"/>
          <p:cNvSpPr/>
          <p:nvPr/>
        </p:nvSpPr>
        <p:spPr>
          <a:xfrm>
            <a:off x="969480" y="6273720"/>
            <a:ext cx="272880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dcd7e5"/>
                </a:solidFill>
                <a:latin typeface="Montserrat"/>
                <a:ea typeface="Montserrat"/>
              </a:rPr>
              <a:t>API for Client Access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Text 9"/>
          <p:cNvSpPr/>
          <p:nvPr/>
        </p:nvSpPr>
        <p:spPr>
          <a:xfrm>
            <a:off x="969480" y="6735960"/>
            <a:ext cx="6017040" cy="68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dcd7e5"/>
                </a:solidFill>
                <a:latin typeface="Heebo Light"/>
                <a:ea typeface="Heebo Light"/>
              </a:rPr>
              <a:t>A robust and well-documented API will enable seamless integration with various applications.</a:t>
            </a:r>
            <a:endParaRPr b="0" lang="en-US" sz="1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Shape 10"/>
          <p:cNvSpPr/>
          <p:nvPr/>
        </p:nvSpPr>
        <p:spPr>
          <a:xfrm>
            <a:off x="7422120" y="6052320"/>
            <a:ext cx="6459840" cy="1588680"/>
          </a:xfrm>
          <a:prstGeom prst="roundRect">
            <a:avLst>
              <a:gd name="adj" fmla="val 5651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Text 11"/>
          <p:cNvSpPr/>
          <p:nvPr/>
        </p:nvSpPr>
        <p:spPr>
          <a:xfrm>
            <a:off x="7643520" y="6273720"/>
            <a:ext cx="267228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dcd7e5"/>
                </a:solidFill>
                <a:latin typeface="Montserrat"/>
                <a:ea typeface="Montserrat"/>
              </a:rPr>
              <a:t>Security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 12"/>
          <p:cNvSpPr/>
          <p:nvPr/>
        </p:nvSpPr>
        <p:spPr>
          <a:xfrm>
            <a:off x="7643520" y="6735960"/>
            <a:ext cx="6017040" cy="68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dcd7e5"/>
                </a:solidFill>
                <a:latin typeface="Heebo Light"/>
                <a:ea typeface="Heebo Light"/>
              </a:rPr>
              <a:t>Data security and privacy will be prioritized throughout the development process.</a:t>
            </a:r>
            <a:endParaRPr b="0" lang="en-US" sz="16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31760"/>
          </a:xfrm>
          <a:prstGeom prst="rect">
            <a:avLst/>
          </a:prstGeom>
          <a:ln w="0">
            <a:noFill/>
          </a:ln>
        </p:spPr>
      </p:pic>
      <p:sp>
        <p:nvSpPr>
          <p:cNvPr id="111" name="Text 0"/>
          <p:cNvSpPr/>
          <p:nvPr/>
        </p:nvSpPr>
        <p:spPr>
          <a:xfrm>
            <a:off x="653400" y="513360"/>
            <a:ext cx="7836840" cy="11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550"/>
              </a:lnSpc>
              <a:tabLst>
                <a:tab algn="l" pos="0"/>
              </a:tabLst>
            </a:pPr>
            <a:r>
              <a:rPr b="0" lang="en-US" sz="3650" spc="-1" strike="noStrike">
                <a:solidFill>
                  <a:srgbClr val="f2f0f4"/>
                </a:solidFill>
                <a:latin typeface="Montserrat"/>
                <a:ea typeface="Montserrat"/>
              </a:rPr>
              <a:t>Work Breakdown Structure (WBS)</a:t>
            </a:r>
            <a:endParaRPr b="0" lang="en-US" sz="3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Shape 1"/>
          <p:cNvSpPr/>
          <p:nvPr/>
        </p:nvSpPr>
        <p:spPr>
          <a:xfrm>
            <a:off x="921960" y="1960200"/>
            <a:ext cx="22680" cy="5757840"/>
          </a:xfrm>
          <a:prstGeom prst="roundRect">
            <a:avLst>
              <a:gd name="adj" fmla="val 343030"/>
            </a:avLst>
          </a:prstGeom>
          <a:solidFill>
            <a:srgbClr val="4a2c8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" name="Shape 2"/>
          <p:cNvSpPr/>
          <p:nvPr/>
        </p:nvSpPr>
        <p:spPr>
          <a:xfrm>
            <a:off x="1120680" y="2368800"/>
            <a:ext cx="653040" cy="22680"/>
          </a:xfrm>
          <a:prstGeom prst="roundRect">
            <a:avLst>
              <a:gd name="adj" fmla="val 343030"/>
            </a:avLst>
          </a:prstGeom>
          <a:solidFill>
            <a:srgbClr val="4a2c8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Shape 3"/>
          <p:cNvSpPr/>
          <p:nvPr/>
        </p:nvSpPr>
        <p:spPr>
          <a:xfrm>
            <a:off x="723600" y="2170440"/>
            <a:ext cx="419760" cy="419760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5" name="Text 4"/>
          <p:cNvSpPr/>
          <p:nvPr/>
        </p:nvSpPr>
        <p:spPr>
          <a:xfrm>
            <a:off x="882720" y="2240280"/>
            <a:ext cx="100800" cy="27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dcd7e5"/>
                </a:solidFill>
                <a:latin typeface="Montserrat"/>
                <a:ea typeface="Montserrat"/>
              </a:rPr>
              <a:t>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Text 5"/>
          <p:cNvSpPr/>
          <p:nvPr/>
        </p:nvSpPr>
        <p:spPr>
          <a:xfrm>
            <a:off x="1960200" y="2147040"/>
            <a:ext cx="4417200" cy="29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dcd7e5"/>
                </a:solidFill>
                <a:latin typeface="Montserrat"/>
                <a:ea typeface="Montserrat"/>
              </a:rPr>
              <a:t>Phase 1: Research and Data Collection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Text 6"/>
          <p:cNvSpPr/>
          <p:nvPr/>
        </p:nvSpPr>
        <p:spPr>
          <a:xfrm>
            <a:off x="1960200" y="2550600"/>
            <a:ext cx="6530040" cy="29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dcd7e5"/>
                </a:solidFill>
                <a:latin typeface="Heebo Light"/>
                <a:ea typeface="Heebo Light"/>
              </a:rPr>
              <a:t>Focus on language analysis, data collection, and team formation.</a:t>
            </a:r>
            <a:endParaRPr b="0" lang="en-US" sz="1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Shape 7"/>
          <p:cNvSpPr/>
          <p:nvPr/>
        </p:nvSpPr>
        <p:spPr>
          <a:xfrm>
            <a:off x="1120680" y="3631320"/>
            <a:ext cx="653040" cy="22680"/>
          </a:xfrm>
          <a:prstGeom prst="roundRect">
            <a:avLst>
              <a:gd name="adj" fmla="val 343030"/>
            </a:avLst>
          </a:prstGeom>
          <a:solidFill>
            <a:srgbClr val="4a2c8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9" name="Shape 8"/>
          <p:cNvSpPr/>
          <p:nvPr/>
        </p:nvSpPr>
        <p:spPr>
          <a:xfrm>
            <a:off x="723600" y="3432600"/>
            <a:ext cx="419760" cy="419760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0" name="Text 9"/>
          <p:cNvSpPr/>
          <p:nvPr/>
        </p:nvSpPr>
        <p:spPr>
          <a:xfrm>
            <a:off x="853920" y="3502440"/>
            <a:ext cx="158760" cy="27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dcd7e5"/>
                </a:solidFill>
                <a:latin typeface="Montserrat"/>
                <a:ea typeface="Montserrat"/>
              </a:rPr>
              <a:t>2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 10"/>
          <p:cNvSpPr/>
          <p:nvPr/>
        </p:nvSpPr>
        <p:spPr>
          <a:xfrm>
            <a:off x="1960200" y="3409200"/>
            <a:ext cx="4943160" cy="29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dcd7e5"/>
                </a:solidFill>
                <a:latin typeface="Montserrat"/>
                <a:ea typeface="Montserrat"/>
              </a:rPr>
              <a:t>Phase 2: Model Development and Training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Text 11"/>
          <p:cNvSpPr/>
          <p:nvPr/>
        </p:nvSpPr>
        <p:spPr>
          <a:xfrm>
            <a:off x="1960200" y="3812760"/>
            <a:ext cx="6530040" cy="59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dcd7e5"/>
                </a:solidFill>
                <a:latin typeface="Heebo Light"/>
                <a:ea typeface="Heebo Light"/>
              </a:rPr>
              <a:t>Develop and train the core translation model, including initial testing and refinement.</a:t>
            </a:r>
            <a:endParaRPr b="0" lang="en-US" sz="1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Shape 12"/>
          <p:cNvSpPr/>
          <p:nvPr/>
        </p:nvSpPr>
        <p:spPr>
          <a:xfrm>
            <a:off x="1120680" y="5191920"/>
            <a:ext cx="653040" cy="22680"/>
          </a:xfrm>
          <a:prstGeom prst="roundRect">
            <a:avLst>
              <a:gd name="adj" fmla="val 343030"/>
            </a:avLst>
          </a:prstGeom>
          <a:solidFill>
            <a:srgbClr val="4a2c8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4" name="Shape 13"/>
          <p:cNvSpPr/>
          <p:nvPr/>
        </p:nvSpPr>
        <p:spPr>
          <a:xfrm>
            <a:off x="723600" y="4993560"/>
            <a:ext cx="419760" cy="419760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5" name="Text 14"/>
          <p:cNvSpPr/>
          <p:nvPr/>
        </p:nvSpPr>
        <p:spPr>
          <a:xfrm>
            <a:off x="854280" y="5063400"/>
            <a:ext cx="157680" cy="27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dcd7e5"/>
                </a:solidFill>
                <a:latin typeface="Montserrat"/>
                <a:ea typeface="Montserrat"/>
              </a:rPr>
              <a:t>3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 15"/>
          <p:cNvSpPr/>
          <p:nvPr/>
        </p:nvSpPr>
        <p:spPr>
          <a:xfrm>
            <a:off x="1960200" y="4970160"/>
            <a:ext cx="4963320" cy="29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dcd7e5"/>
                </a:solidFill>
                <a:latin typeface="Montserrat"/>
                <a:ea typeface="Montserrat"/>
              </a:rPr>
              <a:t>Phase 3: API Development and Integration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 16"/>
          <p:cNvSpPr/>
          <p:nvPr/>
        </p:nvSpPr>
        <p:spPr>
          <a:xfrm>
            <a:off x="1960200" y="5373720"/>
            <a:ext cx="6530040" cy="59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dcd7e5"/>
                </a:solidFill>
                <a:latin typeface="Heebo Light"/>
                <a:ea typeface="Heebo Light"/>
              </a:rPr>
              <a:t>Develop the API and integrate it with client applications, followed by rigorous testing.</a:t>
            </a:r>
            <a:endParaRPr b="0" lang="en-US" sz="1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Shape 17"/>
          <p:cNvSpPr/>
          <p:nvPr/>
        </p:nvSpPr>
        <p:spPr>
          <a:xfrm>
            <a:off x="1120680" y="6752880"/>
            <a:ext cx="653040" cy="22680"/>
          </a:xfrm>
          <a:prstGeom prst="roundRect">
            <a:avLst>
              <a:gd name="adj" fmla="val 343030"/>
            </a:avLst>
          </a:prstGeom>
          <a:solidFill>
            <a:srgbClr val="4a2c8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9" name="Shape 18"/>
          <p:cNvSpPr/>
          <p:nvPr/>
        </p:nvSpPr>
        <p:spPr>
          <a:xfrm>
            <a:off x="723600" y="6554520"/>
            <a:ext cx="419760" cy="419760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0" name="Text 19"/>
          <p:cNvSpPr/>
          <p:nvPr/>
        </p:nvSpPr>
        <p:spPr>
          <a:xfrm>
            <a:off x="840960" y="6624360"/>
            <a:ext cx="184680" cy="27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dcd7e5"/>
                </a:solidFill>
                <a:latin typeface="Montserrat"/>
                <a:ea typeface="Montserrat"/>
              </a:rPr>
              <a:t>4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 20"/>
          <p:cNvSpPr/>
          <p:nvPr/>
        </p:nvSpPr>
        <p:spPr>
          <a:xfrm>
            <a:off x="1960200" y="6531120"/>
            <a:ext cx="6097320" cy="29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dcd7e5"/>
                </a:solidFill>
                <a:latin typeface="Montserrat"/>
                <a:ea typeface="Montserrat"/>
              </a:rPr>
              <a:t>Phase 4: Deployment and Community Engagement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Text 21"/>
          <p:cNvSpPr/>
          <p:nvPr/>
        </p:nvSpPr>
        <p:spPr>
          <a:xfrm>
            <a:off x="1960200" y="6934680"/>
            <a:ext cx="6530040" cy="59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350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dcd7e5"/>
                </a:solidFill>
                <a:latin typeface="Heebo Light"/>
                <a:ea typeface="Heebo Light"/>
              </a:rPr>
              <a:t>Deploy the system and begin community outreach, gather feedback, and iterate based on user input.</a:t>
            </a:r>
            <a:endParaRPr b="0" lang="en-US" sz="14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2"/>
          <a:stretch/>
        </p:blipFill>
        <p:spPr>
          <a:xfrm>
            <a:off x="9829800" y="1371600"/>
            <a:ext cx="4114800" cy="5486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577240"/>
          </a:xfrm>
          <a:prstGeom prst="rect">
            <a:avLst/>
          </a:prstGeom>
          <a:ln w="0">
            <a:noFill/>
          </a:ln>
        </p:spPr>
      </p:pic>
      <p:sp>
        <p:nvSpPr>
          <p:cNvPr id="135" name="Text 0"/>
          <p:cNvSpPr/>
          <p:nvPr/>
        </p:nvSpPr>
        <p:spPr>
          <a:xfrm>
            <a:off x="721800" y="3144960"/>
            <a:ext cx="5155200" cy="64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051"/>
              </a:lnSpc>
              <a:tabLst>
                <a:tab algn="l" pos="0"/>
              </a:tabLst>
            </a:pPr>
            <a:r>
              <a:rPr b="0" lang="en-US" sz="4050" spc="-1" strike="noStrike">
                <a:solidFill>
                  <a:srgbClr val="f2f0f4"/>
                </a:solidFill>
                <a:latin typeface="Montserrat"/>
                <a:ea typeface="Montserrat"/>
              </a:rPr>
              <a:t>Task Assignments</a:t>
            </a:r>
            <a:endParaRPr b="0" lang="en-US" sz="40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Shape 1"/>
          <p:cNvSpPr/>
          <p:nvPr/>
        </p:nvSpPr>
        <p:spPr>
          <a:xfrm>
            <a:off x="721800" y="4098600"/>
            <a:ext cx="13186440" cy="3570480"/>
          </a:xfrm>
          <a:prstGeom prst="roundRect">
            <a:avLst>
              <a:gd name="adj" fmla="val 2426"/>
            </a:avLst>
          </a:prstGeom>
          <a:noFill/>
          <a:ln w="7620">
            <a:solidFill>
              <a:srgbClr val="ffffff">
                <a:alpha val="2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Shape 2"/>
          <p:cNvSpPr/>
          <p:nvPr/>
        </p:nvSpPr>
        <p:spPr>
          <a:xfrm>
            <a:off x="729360" y="4106160"/>
            <a:ext cx="13171320" cy="59220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Text 3"/>
          <p:cNvSpPr/>
          <p:nvPr/>
        </p:nvSpPr>
        <p:spPr>
          <a:xfrm>
            <a:off x="935640" y="423756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Task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 4"/>
          <p:cNvSpPr/>
          <p:nvPr/>
        </p:nvSpPr>
        <p:spPr>
          <a:xfrm>
            <a:off x="7525080" y="423756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Team Member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Shape 5"/>
          <p:cNvSpPr/>
          <p:nvPr/>
        </p:nvSpPr>
        <p:spPr>
          <a:xfrm>
            <a:off x="729360" y="4698720"/>
            <a:ext cx="13171320" cy="59220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1" name="Text 6"/>
          <p:cNvSpPr/>
          <p:nvPr/>
        </p:nvSpPr>
        <p:spPr>
          <a:xfrm>
            <a:off x="935640" y="483012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Data Collection (Igbo)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Text 7"/>
          <p:cNvSpPr/>
          <p:nvPr/>
        </p:nvSpPr>
        <p:spPr>
          <a:xfrm>
            <a:off x="7525080" y="483012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Udochi Okeke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Shape 8"/>
          <p:cNvSpPr/>
          <p:nvPr/>
        </p:nvSpPr>
        <p:spPr>
          <a:xfrm>
            <a:off x="729360" y="5291280"/>
            <a:ext cx="13171320" cy="59220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Text 9"/>
          <p:cNvSpPr/>
          <p:nvPr/>
        </p:nvSpPr>
        <p:spPr>
          <a:xfrm>
            <a:off x="935640" y="542268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Data Collection (Yoruba)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Text 10"/>
          <p:cNvSpPr/>
          <p:nvPr/>
        </p:nvSpPr>
        <p:spPr>
          <a:xfrm>
            <a:off x="7525080" y="542268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Bolade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Shape 11"/>
          <p:cNvSpPr/>
          <p:nvPr/>
        </p:nvSpPr>
        <p:spPr>
          <a:xfrm>
            <a:off x="729360" y="5883840"/>
            <a:ext cx="13171320" cy="59220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7" name="Text 12"/>
          <p:cNvSpPr/>
          <p:nvPr/>
        </p:nvSpPr>
        <p:spPr>
          <a:xfrm>
            <a:off x="935640" y="601524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Model Development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Text 13"/>
          <p:cNvSpPr/>
          <p:nvPr/>
        </p:nvSpPr>
        <p:spPr>
          <a:xfrm>
            <a:off x="7525080" y="601524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Theresa Kennedy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Shape 14"/>
          <p:cNvSpPr/>
          <p:nvPr/>
        </p:nvSpPr>
        <p:spPr>
          <a:xfrm>
            <a:off x="729360" y="6476400"/>
            <a:ext cx="13171320" cy="59220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Text 15"/>
          <p:cNvSpPr/>
          <p:nvPr/>
        </p:nvSpPr>
        <p:spPr>
          <a:xfrm>
            <a:off x="935640" y="660780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API Development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 16"/>
          <p:cNvSpPr/>
          <p:nvPr/>
        </p:nvSpPr>
        <p:spPr>
          <a:xfrm>
            <a:off x="7525080" y="660780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Utkarsh Jaiswal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Shape 17"/>
          <p:cNvSpPr/>
          <p:nvPr/>
        </p:nvSpPr>
        <p:spPr>
          <a:xfrm>
            <a:off x="729360" y="7068960"/>
            <a:ext cx="13171320" cy="59220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3" name="Text 18"/>
          <p:cNvSpPr/>
          <p:nvPr/>
        </p:nvSpPr>
        <p:spPr>
          <a:xfrm>
            <a:off x="935640" y="720036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DevOps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Text 19"/>
          <p:cNvSpPr/>
          <p:nvPr/>
        </p:nvSpPr>
        <p:spPr>
          <a:xfrm>
            <a:off x="7525080" y="7200360"/>
            <a:ext cx="6169320" cy="32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5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dcd7e5"/>
                </a:solidFill>
                <a:latin typeface="Heebo Light"/>
                <a:ea typeface="Heebo Light"/>
              </a:rPr>
              <a:t>OluwaTobi Oluyole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</TotalTime>
  <Application>LibreOffice/24.2.4.2$Windows_X86_64 LibreOffice_project/51a6219feb6075d9a4c46691dcfe0cd9c4fff3c2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2024-10-18T15:48:58Z</dcterms:created>
  <dc:creator>PptxGenJS</dc:creator>
  <dc:description/>
  <dc:language>en-US</dc:language>
  <cp:lastModifiedBy/>
  <cp:lastPrinted>2024-10-18T12:28:23Z</cp:lastPrinted>
  <dcterms:modified xsi:type="dcterms:W3CDTF">2024-10-18T13:03:39Z</dcterms:modified>
  <cp:revision>3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